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AAC88-6FDF-4866-8B00-AC3F56C2CE69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FE760-5508-4F42-B62E-3FDC9AC62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812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319207DB-374D-40A9-86D1-A313370883AA}" type="slidenum">
              <a:rPr lang="ru-RU" altLang="ru-RU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defRPr/>
              </a:pPr>
              <a:t>1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11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solidFill>
            <a:srgbClr val="FFFFFF"/>
          </a:solidFill>
          <a:ln/>
        </p:spPr>
      </p:sp>
      <p:sp>
        <p:nvSpPr>
          <p:cNvPr id="911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3493"/>
            <a:ext cx="5409562" cy="447413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319207DB-374D-40A9-86D1-A313370883AA}" type="slidenum">
              <a:rPr lang="ru-RU" altLang="ru-RU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defRPr/>
              </a:pPr>
              <a:t>2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11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solidFill>
            <a:srgbClr val="FFFFFF"/>
          </a:solidFill>
          <a:ln/>
        </p:spPr>
      </p:sp>
      <p:sp>
        <p:nvSpPr>
          <p:cNvPr id="911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3493"/>
            <a:ext cx="5409562" cy="447413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319207DB-374D-40A9-86D1-A313370883AA}" type="slidenum">
              <a:rPr lang="ru-RU" altLang="ru-RU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defRPr/>
              </a:pPr>
              <a:t>3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11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solidFill>
            <a:srgbClr val="FFFFFF"/>
          </a:solidFill>
          <a:ln/>
        </p:spPr>
      </p:sp>
      <p:sp>
        <p:nvSpPr>
          <p:cNvPr id="911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3493"/>
            <a:ext cx="5409562" cy="447413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319207DB-374D-40A9-86D1-A313370883AA}" type="slidenum">
              <a:rPr lang="ru-RU" altLang="ru-RU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defRPr/>
              </a:pPr>
              <a:t>4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11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solidFill>
            <a:srgbClr val="FFFFFF"/>
          </a:solidFill>
          <a:ln/>
        </p:spPr>
      </p:sp>
      <p:sp>
        <p:nvSpPr>
          <p:cNvPr id="911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3493"/>
            <a:ext cx="5409562" cy="447413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20750" eaLnBrk="0" hangingPunct="0">
              <a:spcBef>
                <a:spcPct val="300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68825" algn="l"/>
                <a:tab pos="5483225" algn="l"/>
                <a:tab pos="6399213" algn="l"/>
                <a:tab pos="7313613" algn="l"/>
                <a:tab pos="8226425" algn="l"/>
                <a:tab pos="9140825" algn="l"/>
                <a:tab pos="10055225" algn="l"/>
              </a:tabLs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319207DB-374D-40A9-86D1-A313370883AA}" type="slidenum">
              <a:rPr lang="ru-RU" altLang="ru-RU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defRPr/>
              </a:pPr>
              <a:t>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11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solidFill>
            <a:srgbClr val="FFFFFF"/>
          </a:solidFill>
          <a:ln/>
        </p:spPr>
      </p:sp>
      <p:sp>
        <p:nvSpPr>
          <p:cNvPr id="911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3493"/>
            <a:ext cx="5409562" cy="447413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2E8ED0F-7A75-4CC6-BE92-84499CDEBFC0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C03F151-61AB-4F9A-9ECB-D488D0237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68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CBBB19B-A248-4B56-A28C-B7A682DE0404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ED9CE38-663D-4EF9-94AC-95446AE28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45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98B59F1-56BC-43B1-9B21-29E614F69B6B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A46EE6B-A39E-43C3-9ECE-9FA2DEE01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17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ADADCB1-FAF2-4001-8F06-1E7475A12C3F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510A1CB-1517-4989-A2BB-AB3AA62D9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71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7A03B86-575C-49C5-B600-340A462A6461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0CFA491-D475-4F58-BA83-7A3ABA717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7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DB9E418-5976-4DE8-BF60-BC93B63798F1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17C751E-7399-4E1A-AC3A-4D70A2A25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58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3C90069-A73F-4EAD-9097-E40C21C31B13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C4B510F-B055-4542-AD76-8387C8BFF2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11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F08C705-39B0-4995-8C0A-659EC47BFF1F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4DF5B4E-25A1-4463-8B8C-ED116A140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887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3C9AFB1-8946-449B-B737-143D5AF834EF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44630DE-BCC9-4025-AC64-CE92F56CD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57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722161C-CAA9-46CD-8321-3F31245DC69B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8A3AB2B-D6FE-438D-82F7-2B794C83E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85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D12765C-5C5C-4EC8-BCA1-C33C35A28CC8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4F3CF85-4FF2-44C7-933C-D051946D4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29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B5FEC501-CADA-4135-9DA2-B9BE1DB8276F}" type="datetimeFigureOut">
              <a:rPr lang="ru-RU">
                <a:ea typeface="Microsoft YaHei" pitchFamily="34" charset="-122"/>
              </a:rPr>
              <a:pPr>
                <a:defRPr/>
              </a:pPr>
              <a:t>11.04.2018</a:t>
            </a:fld>
            <a:endParaRPr lang="ru-RU">
              <a:ea typeface="Microsoft YaHei" pitchFamily="34" charset="-122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>
              <a:ea typeface="Microsoft YaHei" pitchFamily="34" charset="-122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8638793E-2AB3-48DE-BCD7-4E54FF0202DB}" type="slidenum">
              <a:rPr lang="ru-RU">
                <a:ea typeface="Microsoft YaHei" pitchFamily="34" charset="-122"/>
              </a:rPr>
              <a:pPr>
                <a:defRPr/>
              </a:pPr>
              <a:t>‹#›</a:t>
            </a:fld>
            <a:endParaRPr lang="ru-RU"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614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4"/>
          <p:cNvSpPr>
            <a:spLocks noChangeArrowheads="1"/>
          </p:cNvSpPr>
          <p:nvPr/>
        </p:nvSpPr>
        <p:spPr bwMode="auto">
          <a:xfrm>
            <a:off x="701675" y="6402388"/>
            <a:ext cx="8370888" cy="385762"/>
          </a:xfrm>
          <a:custGeom>
            <a:avLst/>
            <a:gdLst>
              <a:gd name="T0" fmla="*/ 0 w 8370888"/>
              <a:gd name="T1" fmla="*/ 0 h 288925"/>
              <a:gd name="T2" fmla="*/ 8322733 w 8370888"/>
              <a:gd name="T3" fmla="*/ 0 h 288925"/>
              <a:gd name="T4" fmla="*/ 8370888 w 8370888"/>
              <a:gd name="T5" fmla="*/ 37085326 h 288925"/>
              <a:gd name="T6" fmla="*/ 8370888 w 8370888"/>
              <a:gd name="T7" fmla="*/ 222508687 h 288925"/>
              <a:gd name="T8" fmla="*/ 8370888 w 8370888"/>
              <a:gd name="T9" fmla="*/ 222508687 h 288925"/>
              <a:gd name="T10" fmla="*/ 48155 w 8370888"/>
              <a:gd name="T11" fmla="*/ 222508687 h 288925"/>
              <a:gd name="T12" fmla="*/ 0 w 8370888"/>
              <a:gd name="T13" fmla="*/ 185423001 h 288925"/>
              <a:gd name="T14" fmla="*/ 0 w 8370888"/>
              <a:gd name="T15" fmla="*/ 0 h 28892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370888"/>
              <a:gd name="T25" fmla="*/ 0 h 288925"/>
              <a:gd name="T26" fmla="*/ 8370888 w 8370888"/>
              <a:gd name="T27" fmla="*/ 288925 h 28892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370888" h="288925">
                <a:moveTo>
                  <a:pt x="0" y="0"/>
                </a:moveTo>
                <a:lnTo>
                  <a:pt x="8322733" y="0"/>
                </a:lnTo>
                <a:lnTo>
                  <a:pt x="8370888" y="48155"/>
                </a:lnTo>
                <a:lnTo>
                  <a:pt x="8370888" y="288925"/>
                </a:lnTo>
                <a:lnTo>
                  <a:pt x="48155" y="288925"/>
                </a:lnTo>
                <a:lnTo>
                  <a:pt x="0" y="24077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4780C5"/>
              </a:gs>
              <a:gs pos="100000">
                <a:srgbClr val="254872"/>
              </a:gs>
            </a:gsLst>
            <a:lin ang="10800000" scaled="1"/>
          </a:gradFill>
          <a:ln w="25560">
            <a:solidFill>
              <a:srgbClr val="385D8A"/>
            </a:solidFill>
            <a:miter lim="800000"/>
            <a:headEnd/>
            <a:tailEnd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</p:spPr>
        <p:txBody>
          <a:bodyPr lIns="90000" tIns="46800" rIns="90000" bIns="46800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Министерство образования и науки Республики Татарстан</a:t>
            </a: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881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988" name="Заголовок 3"/>
          <p:cNvSpPr>
            <a:spLocks noGrp="1"/>
          </p:cNvSpPr>
          <p:nvPr>
            <p:ph type="title"/>
          </p:nvPr>
        </p:nvSpPr>
        <p:spPr>
          <a:xfrm>
            <a:off x="0" y="-100013"/>
            <a:ext cx="9324975" cy="1374776"/>
          </a:xfrm>
        </p:spPr>
        <p:txBody>
          <a:bodyPr/>
          <a:lstStyle/>
          <a:p>
            <a:pPr marL="341313" indent="-341313" defTabSz="912813" eaLnBrk="1" hangingPunct="1"/>
            <a:r>
              <a:rPr lang="ru-RU" altLang="ru-RU" sz="3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3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endParaRPr lang="ru-RU" altLang="ru-RU" sz="32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1989" name="Объект 1"/>
          <p:cNvSpPr>
            <a:spLocks noGrp="1"/>
          </p:cNvSpPr>
          <p:nvPr>
            <p:ph idx="1"/>
          </p:nvPr>
        </p:nvSpPr>
        <p:spPr>
          <a:xfrm>
            <a:off x="329406" y="548680"/>
            <a:ext cx="8563074" cy="554994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3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Приказ МОиН РТ </a:t>
            </a:r>
          </a:p>
          <a:p>
            <a:pPr marL="0" indent="0" algn="ctr">
              <a:buNone/>
            </a:pPr>
            <a:r>
              <a:rPr lang="ru-RU" altLang="ru-RU" sz="3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от 06.04.2018 №под-631/18</a:t>
            </a:r>
          </a:p>
          <a:p>
            <a:pPr marL="0" indent="0" algn="ctr">
              <a:buNone/>
            </a:pPr>
            <a:endParaRPr lang="ru-RU" altLang="ru-RU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ru-RU" altLang="ru-RU" sz="20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ru-RU" altLang="ru-RU" sz="2400" b="1" dirty="0" smtClean="0">
                <a:latin typeface="Tahoma" pitchFamily="34" charset="0"/>
                <a:cs typeface="Tahoma" pitchFamily="34" charset="0"/>
              </a:rPr>
              <a:t>«О порядке проведении социально-психологического  тестирования  и мониторинга психологической безопасности образовательной среды    среди обучающихся общеобразовательных организаций Республики Татарстан, обучающихся профессиональных образовательных организаций и студентов образовательных организаций высшего образования» </a:t>
            </a:r>
          </a:p>
          <a:p>
            <a:pPr marL="0" indent="0">
              <a:buNone/>
            </a:pPr>
            <a:endParaRPr lang="ru-RU" altLang="ru-RU" dirty="0" smtClean="0"/>
          </a:p>
          <a:p>
            <a:pPr marL="0" indent="0"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4357661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4"/>
          <p:cNvSpPr>
            <a:spLocks noChangeArrowheads="1"/>
          </p:cNvSpPr>
          <p:nvPr/>
        </p:nvSpPr>
        <p:spPr bwMode="auto">
          <a:xfrm>
            <a:off x="701675" y="6402388"/>
            <a:ext cx="8370888" cy="385762"/>
          </a:xfrm>
          <a:custGeom>
            <a:avLst/>
            <a:gdLst>
              <a:gd name="T0" fmla="*/ 0 w 8370888"/>
              <a:gd name="T1" fmla="*/ 0 h 288925"/>
              <a:gd name="T2" fmla="*/ 8322733 w 8370888"/>
              <a:gd name="T3" fmla="*/ 0 h 288925"/>
              <a:gd name="T4" fmla="*/ 8370888 w 8370888"/>
              <a:gd name="T5" fmla="*/ 37085326 h 288925"/>
              <a:gd name="T6" fmla="*/ 8370888 w 8370888"/>
              <a:gd name="T7" fmla="*/ 222508687 h 288925"/>
              <a:gd name="T8" fmla="*/ 8370888 w 8370888"/>
              <a:gd name="T9" fmla="*/ 222508687 h 288925"/>
              <a:gd name="T10" fmla="*/ 48155 w 8370888"/>
              <a:gd name="T11" fmla="*/ 222508687 h 288925"/>
              <a:gd name="T12" fmla="*/ 0 w 8370888"/>
              <a:gd name="T13" fmla="*/ 185423001 h 288925"/>
              <a:gd name="T14" fmla="*/ 0 w 8370888"/>
              <a:gd name="T15" fmla="*/ 0 h 28892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370888"/>
              <a:gd name="T25" fmla="*/ 0 h 288925"/>
              <a:gd name="T26" fmla="*/ 8370888 w 8370888"/>
              <a:gd name="T27" fmla="*/ 288925 h 28892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370888" h="288925">
                <a:moveTo>
                  <a:pt x="0" y="0"/>
                </a:moveTo>
                <a:lnTo>
                  <a:pt x="8322733" y="0"/>
                </a:lnTo>
                <a:lnTo>
                  <a:pt x="8370888" y="48155"/>
                </a:lnTo>
                <a:lnTo>
                  <a:pt x="8370888" y="288925"/>
                </a:lnTo>
                <a:lnTo>
                  <a:pt x="48155" y="288925"/>
                </a:lnTo>
                <a:lnTo>
                  <a:pt x="0" y="24077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4780C5"/>
              </a:gs>
              <a:gs pos="100000">
                <a:srgbClr val="254872"/>
              </a:gs>
            </a:gsLst>
            <a:lin ang="10800000" scaled="1"/>
          </a:gradFill>
          <a:ln w="25560">
            <a:solidFill>
              <a:srgbClr val="385D8A"/>
            </a:solidFill>
            <a:miter lim="800000"/>
            <a:headEnd/>
            <a:tailEnd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</p:spPr>
        <p:txBody>
          <a:bodyPr lIns="90000" tIns="46800" rIns="90000" bIns="46800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Министерство образования и науки Республики Татарстан</a:t>
            </a: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881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988" name="Заголовок 3"/>
          <p:cNvSpPr>
            <a:spLocks noGrp="1"/>
          </p:cNvSpPr>
          <p:nvPr>
            <p:ph type="title"/>
          </p:nvPr>
        </p:nvSpPr>
        <p:spPr>
          <a:xfrm>
            <a:off x="0" y="24253"/>
            <a:ext cx="9324975" cy="1374776"/>
          </a:xfrm>
        </p:spPr>
        <p:txBody>
          <a:bodyPr/>
          <a:lstStyle/>
          <a:p>
            <a:pPr marL="341313" indent="-341313" defTabSz="912813" eaLnBrk="1" hangingPunct="1"/>
            <a:r>
              <a:rPr lang="ru-RU" altLang="ru-RU" sz="4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Сроки проведения</a:t>
            </a:r>
          </a:p>
        </p:txBody>
      </p:sp>
      <p:sp>
        <p:nvSpPr>
          <p:cNvPr id="41989" name="Объект 1"/>
          <p:cNvSpPr>
            <a:spLocks noGrp="1"/>
          </p:cNvSpPr>
          <p:nvPr>
            <p:ph idx="1"/>
          </p:nvPr>
        </p:nvSpPr>
        <p:spPr>
          <a:xfrm>
            <a:off x="107504" y="1196975"/>
            <a:ext cx="8856984" cy="4824413"/>
          </a:xfrm>
        </p:spPr>
        <p:txBody>
          <a:bodyPr/>
          <a:lstStyle/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среди обучающихся общеобразовательных организаций Республики Татарстан: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16.04.2018 по 30.04.2018 - 6,7,8 классы 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25.09.2018 по 25.10.2018 – 9,10,11 классы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среди обучающихся профессиональных образовательных организаций: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16.04.2018 по 30.04.2018- 1-4 курсы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algn="just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среди студентов образовательных организаций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высшего образования: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16.04.2018 по 30.04.2018 – 2,3 курсы  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25.09.2018 по 25.10.2018 – 1,4 курсы </a:t>
            </a:r>
            <a:endParaRPr lang="ru-RU" sz="24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8182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4"/>
          <p:cNvSpPr>
            <a:spLocks noChangeArrowheads="1"/>
          </p:cNvSpPr>
          <p:nvPr/>
        </p:nvSpPr>
        <p:spPr bwMode="auto">
          <a:xfrm>
            <a:off x="768083" y="6472238"/>
            <a:ext cx="8370888" cy="385762"/>
          </a:xfrm>
          <a:custGeom>
            <a:avLst/>
            <a:gdLst>
              <a:gd name="T0" fmla="*/ 0 w 8370888"/>
              <a:gd name="T1" fmla="*/ 0 h 288925"/>
              <a:gd name="T2" fmla="*/ 8322733 w 8370888"/>
              <a:gd name="T3" fmla="*/ 0 h 288925"/>
              <a:gd name="T4" fmla="*/ 8370888 w 8370888"/>
              <a:gd name="T5" fmla="*/ 37085326 h 288925"/>
              <a:gd name="T6" fmla="*/ 8370888 w 8370888"/>
              <a:gd name="T7" fmla="*/ 222508687 h 288925"/>
              <a:gd name="T8" fmla="*/ 8370888 w 8370888"/>
              <a:gd name="T9" fmla="*/ 222508687 h 288925"/>
              <a:gd name="T10" fmla="*/ 48155 w 8370888"/>
              <a:gd name="T11" fmla="*/ 222508687 h 288925"/>
              <a:gd name="T12" fmla="*/ 0 w 8370888"/>
              <a:gd name="T13" fmla="*/ 185423001 h 288925"/>
              <a:gd name="T14" fmla="*/ 0 w 8370888"/>
              <a:gd name="T15" fmla="*/ 0 h 28892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370888"/>
              <a:gd name="T25" fmla="*/ 0 h 288925"/>
              <a:gd name="T26" fmla="*/ 8370888 w 8370888"/>
              <a:gd name="T27" fmla="*/ 288925 h 28892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370888" h="288925">
                <a:moveTo>
                  <a:pt x="0" y="0"/>
                </a:moveTo>
                <a:lnTo>
                  <a:pt x="8322733" y="0"/>
                </a:lnTo>
                <a:lnTo>
                  <a:pt x="8370888" y="48155"/>
                </a:lnTo>
                <a:lnTo>
                  <a:pt x="8370888" y="288925"/>
                </a:lnTo>
                <a:lnTo>
                  <a:pt x="48155" y="288925"/>
                </a:lnTo>
                <a:lnTo>
                  <a:pt x="0" y="24077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4780C5"/>
              </a:gs>
              <a:gs pos="100000">
                <a:srgbClr val="254872"/>
              </a:gs>
            </a:gsLst>
            <a:lin ang="10800000" scaled="1"/>
          </a:gradFill>
          <a:ln w="25560">
            <a:solidFill>
              <a:srgbClr val="385D8A"/>
            </a:solidFill>
            <a:miter lim="800000"/>
            <a:headEnd/>
            <a:tailEnd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</p:spPr>
        <p:txBody>
          <a:bodyPr lIns="90000" tIns="46800" rIns="90000" bIns="46800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Министерство образования и науки Республики Татарстан</a:t>
            </a: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881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988" name="Заголовок 3"/>
          <p:cNvSpPr>
            <a:spLocks noGrp="1"/>
          </p:cNvSpPr>
          <p:nvPr>
            <p:ph type="title"/>
          </p:nvPr>
        </p:nvSpPr>
        <p:spPr>
          <a:xfrm>
            <a:off x="107504" y="-99392"/>
            <a:ext cx="9324975" cy="1368153"/>
          </a:xfrm>
        </p:spPr>
        <p:txBody>
          <a:bodyPr/>
          <a:lstStyle/>
          <a:p>
            <a:pPr marL="341313" indent="-341313" defTabSz="912813" eaLnBrk="1" hangingPunct="1"/>
            <a:r>
              <a:rPr lang="ru-RU" altLang="ru-RU" sz="3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ru-RU" altLang="ru-RU" sz="3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Руководителям муниципальных органов управления образованием</a:t>
            </a:r>
          </a:p>
        </p:txBody>
      </p:sp>
      <p:sp>
        <p:nvSpPr>
          <p:cNvPr id="41989" name="Объект 1"/>
          <p:cNvSpPr>
            <a:spLocks noGrp="1"/>
          </p:cNvSpPr>
          <p:nvPr>
            <p:ph idx="1"/>
          </p:nvPr>
        </p:nvSpPr>
        <p:spPr>
          <a:xfrm>
            <a:off x="179512" y="1196975"/>
            <a:ext cx="8893051" cy="4824413"/>
          </a:xfrm>
        </p:spPr>
        <p:txBody>
          <a:bodyPr/>
          <a:lstStyle/>
          <a:p>
            <a:pPr marL="0" indent="0" algn="just"/>
            <a:r>
              <a:rPr lang="ru-RU" alt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закрепить лиц, ответственных за организацию проведения мониторинга психологической безопасности образовательной среды и социально-психологического тестирования, из числа методистов отделов (управлений) образования, специалистов по информационным технологиям; на уровне образовательных организаций – из числа заместителей директоров по учебно-воспитательной работе,  педагогов-психологов,  специалистов по  информационным технологиям;</a:t>
            </a:r>
          </a:p>
          <a:p>
            <a:pPr marL="0" indent="0" algn="just">
              <a:buNone/>
            </a:pPr>
            <a:r>
              <a:rPr lang="ru-RU" alt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обеспечить:</a:t>
            </a:r>
          </a:p>
          <a:p>
            <a:pPr marL="0" indent="0" algn="just"/>
            <a:r>
              <a:rPr lang="ru-RU" alt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оперативное взаимодействие лиц, ответственных за организацию социально-психологического тестирования и мониторинга безопасности образовательной среды, с Учреждением высшего образования «Университет управления «ТИСБИ»;</a:t>
            </a:r>
          </a:p>
          <a:p>
            <a:pPr marL="0" indent="0" algn="just"/>
            <a:r>
              <a:rPr lang="ru-RU" alt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	своевременное получение логинов и паролей для организации мониторинга психологической безопасности образовательной  среды; </a:t>
            </a:r>
          </a:p>
          <a:p>
            <a:pPr marL="0" indent="0" algn="just"/>
            <a:r>
              <a:rPr lang="ru-RU" alt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довести до   педагогов-психологов общеобразовательных организаций, педагогов-психологов организаций среднего профессионального образования и муниципальных центров психолого-педагогического и медико-социального сопровождения информацию по результатам социально-психологического тестирования;</a:t>
            </a:r>
          </a:p>
          <a:p>
            <a:pPr marL="0" indent="0" algn="just"/>
            <a:r>
              <a:rPr lang="ru-RU" alt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организовать мониторинг  психологической безопасности образовательной среды на сайте https://test-edu.ru; оперативное взаимодействие по организационным вопросам посредством Интернет-ресурсов: https://admin.test-edu.ru (сайт куратора), https://stats.test-edu.ru (сайт общей статистики), Obr.Opros@tatar.ru (почта для возникающих вопросов)</a:t>
            </a:r>
          </a:p>
          <a:p>
            <a:pPr marL="0" indent="0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8698182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4"/>
          <p:cNvSpPr>
            <a:spLocks noChangeArrowheads="1"/>
          </p:cNvSpPr>
          <p:nvPr/>
        </p:nvSpPr>
        <p:spPr bwMode="auto">
          <a:xfrm>
            <a:off x="701675" y="6472238"/>
            <a:ext cx="8370888" cy="385762"/>
          </a:xfrm>
          <a:custGeom>
            <a:avLst/>
            <a:gdLst>
              <a:gd name="T0" fmla="*/ 0 w 8370888"/>
              <a:gd name="T1" fmla="*/ 0 h 288925"/>
              <a:gd name="T2" fmla="*/ 8322733 w 8370888"/>
              <a:gd name="T3" fmla="*/ 0 h 288925"/>
              <a:gd name="T4" fmla="*/ 8370888 w 8370888"/>
              <a:gd name="T5" fmla="*/ 37085326 h 288925"/>
              <a:gd name="T6" fmla="*/ 8370888 w 8370888"/>
              <a:gd name="T7" fmla="*/ 222508687 h 288925"/>
              <a:gd name="T8" fmla="*/ 8370888 w 8370888"/>
              <a:gd name="T9" fmla="*/ 222508687 h 288925"/>
              <a:gd name="T10" fmla="*/ 48155 w 8370888"/>
              <a:gd name="T11" fmla="*/ 222508687 h 288925"/>
              <a:gd name="T12" fmla="*/ 0 w 8370888"/>
              <a:gd name="T13" fmla="*/ 185423001 h 288925"/>
              <a:gd name="T14" fmla="*/ 0 w 8370888"/>
              <a:gd name="T15" fmla="*/ 0 h 28892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370888"/>
              <a:gd name="T25" fmla="*/ 0 h 288925"/>
              <a:gd name="T26" fmla="*/ 8370888 w 8370888"/>
              <a:gd name="T27" fmla="*/ 288925 h 28892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370888" h="288925">
                <a:moveTo>
                  <a:pt x="0" y="0"/>
                </a:moveTo>
                <a:lnTo>
                  <a:pt x="8322733" y="0"/>
                </a:lnTo>
                <a:lnTo>
                  <a:pt x="8370888" y="48155"/>
                </a:lnTo>
                <a:lnTo>
                  <a:pt x="8370888" y="288925"/>
                </a:lnTo>
                <a:lnTo>
                  <a:pt x="48155" y="288925"/>
                </a:lnTo>
                <a:lnTo>
                  <a:pt x="0" y="24077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4780C5"/>
              </a:gs>
              <a:gs pos="100000">
                <a:srgbClr val="254872"/>
              </a:gs>
            </a:gsLst>
            <a:lin ang="10800000" scaled="1"/>
          </a:gradFill>
          <a:ln w="25560">
            <a:solidFill>
              <a:srgbClr val="385D8A"/>
            </a:solidFill>
            <a:miter lim="800000"/>
            <a:headEnd/>
            <a:tailEnd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</p:spPr>
        <p:txBody>
          <a:bodyPr lIns="90000" tIns="46800" rIns="90000" bIns="46800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Министерство образования и науки Республики Татарстан</a:t>
            </a: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881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988" name="Заголовок 3"/>
          <p:cNvSpPr>
            <a:spLocks noGrp="1"/>
          </p:cNvSpPr>
          <p:nvPr>
            <p:ph type="title"/>
          </p:nvPr>
        </p:nvSpPr>
        <p:spPr>
          <a:xfrm>
            <a:off x="0" y="349734"/>
            <a:ext cx="9324975" cy="1018208"/>
          </a:xfrm>
        </p:spPr>
        <p:txBody>
          <a:bodyPr/>
          <a:lstStyle/>
          <a:p>
            <a:pPr marL="341313" indent="-341313" defTabSz="912813" eaLnBrk="1" hangingPunct="1"/>
            <a:r>
              <a:rPr lang="ru-RU" altLang="ru-RU" sz="2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Руководителям профессиональных образовательных организаций, образовательных организаций высшего образования </a:t>
            </a:r>
            <a:r>
              <a:rPr lang="ru-RU" altLang="ru-RU" sz="3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3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endParaRPr lang="ru-RU" altLang="ru-RU" sz="30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1989" name="Объект 1"/>
          <p:cNvSpPr>
            <a:spLocks noGrp="1"/>
          </p:cNvSpPr>
          <p:nvPr>
            <p:ph idx="1"/>
          </p:nvPr>
        </p:nvSpPr>
        <p:spPr>
          <a:xfrm>
            <a:off x="-233981" y="1340768"/>
            <a:ext cx="9397107" cy="5184576"/>
          </a:xfrm>
        </p:spPr>
        <p:txBody>
          <a:bodyPr/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6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закрепить лиц, ответственных за организацию проведения социально-психологического тестирования и мониторинга психологической безопасности образовательной среды, из числа  заместителей директоров по учебно-воспитательной работе,  педагогов-психологов,  специалистов по  информационным технологиям;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630555" algn="l"/>
              </a:tabLst>
            </a:pPr>
            <a:r>
              <a:rPr lang="ru-RU" sz="16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обеспечить: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6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оперативное взаимодействие лиц, ответственных за организацию социально-психологического тестирования и мониторинга безопасности образовательной среды, с Учреждением высшего образования «Университет управления «ТИСБИ»;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6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своевременное получение кураторами мониторинга психологической безопасности образовательной среды логинов и паролей для организации мониторинга; 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6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довести до   педагогических коллективов  информацию по результатам социально-психологического тестирования;</a:t>
            </a:r>
            <a:endPara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6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организовать мониторинг  психологической безопасности образовательной среды на сайте https://test-edu.ru; оперативное взаимодействие по организационным вопросам посредством Интернет-ресурсов: https://admin.test-edu.ru (сайт куратора), https://stats.test-edu.ru (сайт общей статистики), Obr.Opros@tatar.ru (почта для возникающих вопросов)</a:t>
            </a:r>
            <a:endParaRPr lang="ru-RU" alt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8182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4"/>
          <p:cNvSpPr>
            <a:spLocks noChangeArrowheads="1"/>
          </p:cNvSpPr>
          <p:nvPr/>
        </p:nvSpPr>
        <p:spPr bwMode="auto">
          <a:xfrm>
            <a:off x="701675" y="6402388"/>
            <a:ext cx="8370888" cy="385762"/>
          </a:xfrm>
          <a:custGeom>
            <a:avLst/>
            <a:gdLst>
              <a:gd name="T0" fmla="*/ 0 w 8370888"/>
              <a:gd name="T1" fmla="*/ 0 h 288925"/>
              <a:gd name="T2" fmla="*/ 8322733 w 8370888"/>
              <a:gd name="T3" fmla="*/ 0 h 288925"/>
              <a:gd name="T4" fmla="*/ 8370888 w 8370888"/>
              <a:gd name="T5" fmla="*/ 37085326 h 288925"/>
              <a:gd name="T6" fmla="*/ 8370888 w 8370888"/>
              <a:gd name="T7" fmla="*/ 222508687 h 288925"/>
              <a:gd name="T8" fmla="*/ 8370888 w 8370888"/>
              <a:gd name="T9" fmla="*/ 222508687 h 288925"/>
              <a:gd name="T10" fmla="*/ 48155 w 8370888"/>
              <a:gd name="T11" fmla="*/ 222508687 h 288925"/>
              <a:gd name="T12" fmla="*/ 0 w 8370888"/>
              <a:gd name="T13" fmla="*/ 185423001 h 288925"/>
              <a:gd name="T14" fmla="*/ 0 w 8370888"/>
              <a:gd name="T15" fmla="*/ 0 h 28892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370888"/>
              <a:gd name="T25" fmla="*/ 0 h 288925"/>
              <a:gd name="T26" fmla="*/ 8370888 w 8370888"/>
              <a:gd name="T27" fmla="*/ 288925 h 28892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370888" h="288925">
                <a:moveTo>
                  <a:pt x="0" y="0"/>
                </a:moveTo>
                <a:lnTo>
                  <a:pt x="8322733" y="0"/>
                </a:lnTo>
                <a:lnTo>
                  <a:pt x="8370888" y="48155"/>
                </a:lnTo>
                <a:lnTo>
                  <a:pt x="8370888" y="288925"/>
                </a:lnTo>
                <a:lnTo>
                  <a:pt x="48155" y="288925"/>
                </a:lnTo>
                <a:lnTo>
                  <a:pt x="0" y="24077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4780C5"/>
              </a:gs>
              <a:gs pos="100000">
                <a:srgbClr val="254872"/>
              </a:gs>
            </a:gsLst>
            <a:lin ang="10800000" scaled="1"/>
          </a:gradFill>
          <a:ln w="25560">
            <a:solidFill>
              <a:srgbClr val="385D8A"/>
            </a:solidFill>
            <a:miter lim="800000"/>
            <a:headEnd/>
            <a:tailEnd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</p:spPr>
        <p:txBody>
          <a:bodyPr lIns="90000" tIns="46800" rIns="90000" bIns="46800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Министерство образования и науки Республики Татарстан</a:t>
            </a: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881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988" name="Заголовок 3"/>
          <p:cNvSpPr>
            <a:spLocks noGrp="1"/>
          </p:cNvSpPr>
          <p:nvPr>
            <p:ph type="title"/>
          </p:nvPr>
        </p:nvSpPr>
        <p:spPr>
          <a:xfrm>
            <a:off x="0" y="-100013"/>
            <a:ext cx="9324528" cy="1374776"/>
          </a:xfrm>
        </p:spPr>
        <p:txBody>
          <a:bodyPr/>
          <a:lstStyle/>
          <a:p>
            <a:pPr marL="341313" indent="-341313" defTabSz="912813" eaLnBrk="1" hangingPunct="1"/>
            <a:r>
              <a:rPr lang="ru-RU" altLang="ru-RU" sz="28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Ответственные от МОиН РТ </a:t>
            </a:r>
            <a:br>
              <a:rPr lang="ru-RU" altLang="ru-RU" sz="28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r>
              <a:rPr lang="ru-RU" altLang="ru-RU" sz="28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за организацию и проведение тестирования</a:t>
            </a:r>
          </a:p>
        </p:txBody>
      </p:sp>
      <p:sp>
        <p:nvSpPr>
          <p:cNvPr id="41989" name="Объект 1"/>
          <p:cNvSpPr>
            <a:spLocks noGrp="1"/>
          </p:cNvSpPr>
          <p:nvPr>
            <p:ph idx="1"/>
          </p:nvPr>
        </p:nvSpPr>
        <p:spPr>
          <a:xfrm>
            <a:off x="251521" y="1196975"/>
            <a:ext cx="8712968" cy="4824413"/>
          </a:xfrm>
        </p:spPr>
        <p:txBody>
          <a:bodyPr/>
          <a:lstStyle/>
          <a:p>
            <a:pPr marL="0" indent="0" algn="ctr">
              <a:buNone/>
            </a:pPr>
            <a:endParaRPr lang="ru-RU" altLang="ru-RU" sz="1800" b="1" dirty="0" smtClean="0">
              <a:latin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r>
              <a:rPr lang="ru-RU" altLang="ru-RU" sz="1800" b="1" dirty="0" smtClean="0">
                <a:latin typeface="Tahoma" pitchFamily="34" charset="0"/>
                <a:cs typeface="Tahoma" pitchFamily="34" charset="0"/>
              </a:rPr>
              <a:t>	1. Организационные вопросы - </a:t>
            </a:r>
            <a:r>
              <a:rPr lang="ru-RU" altLang="ru-RU" sz="1800" b="1" dirty="0" err="1" smtClean="0">
                <a:latin typeface="Tahoma" pitchFamily="34" charset="0"/>
                <a:cs typeface="Tahoma" pitchFamily="34" charset="0"/>
              </a:rPr>
              <a:t>Ж.В.Соркина</a:t>
            </a:r>
            <a:r>
              <a:rPr lang="ru-RU" altLang="ru-RU" sz="1800" b="1" dirty="0" smtClean="0">
                <a:latin typeface="Tahoma" pitchFamily="34" charset="0"/>
                <a:cs typeface="Tahoma" pitchFamily="34" charset="0"/>
              </a:rPr>
              <a:t>, начальник отдела дополнительного образования детей, </a:t>
            </a:r>
            <a:r>
              <a:rPr lang="ru-RU" altLang="ru-RU" sz="1800" b="1" dirty="0" err="1" smtClean="0">
                <a:latin typeface="Tahoma" pitchFamily="34" charset="0"/>
                <a:cs typeface="Tahoma" pitchFamily="34" charset="0"/>
              </a:rPr>
              <a:t>Д.Н.Мотыгуллин</a:t>
            </a:r>
            <a:r>
              <a:rPr lang="ru-RU" altLang="ru-RU" sz="1800" b="1" dirty="0" smtClean="0">
                <a:latin typeface="Tahoma" pitchFamily="34" charset="0"/>
                <a:cs typeface="Tahoma" pitchFamily="34" charset="0"/>
              </a:rPr>
              <a:t>,  ведущий советник отдела научно-технической политики </a:t>
            </a:r>
          </a:p>
          <a:p>
            <a:pPr marL="0" indent="0" algn="just">
              <a:buNone/>
            </a:pPr>
            <a:r>
              <a:rPr lang="ru-RU" altLang="ru-RU" sz="1800" b="1" dirty="0" smtClean="0">
                <a:latin typeface="Tahoma" pitchFamily="34" charset="0"/>
                <a:cs typeface="Tahoma" pitchFamily="34" charset="0"/>
              </a:rPr>
              <a:t>	2. Технические вопросы - </a:t>
            </a:r>
            <a:r>
              <a:rPr lang="ru-RU" altLang="ru-RU" sz="1800" b="1" dirty="0" err="1" smtClean="0">
                <a:latin typeface="Tahoma" pitchFamily="34" charset="0"/>
                <a:cs typeface="Tahoma" pitchFamily="34" charset="0"/>
              </a:rPr>
              <a:t>А.А.Кравцов</a:t>
            </a:r>
            <a:r>
              <a:rPr lang="ru-RU" altLang="ru-RU" sz="1800" b="1" dirty="0" smtClean="0">
                <a:latin typeface="Tahoma" pitchFamily="34" charset="0"/>
                <a:cs typeface="Tahoma" pitchFamily="34" charset="0"/>
              </a:rPr>
              <a:t>, начальник отдела информационных технологий </a:t>
            </a:r>
          </a:p>
          <a:p>
            <a:pPr marL="0" indent="0" algn="just">
              <a:buNone/>
            </a:pPr>
            <a:r>
              <a:rPr lang="ru-RU" altLang="ru-RU" sz="1800" b="1" dirty="0" smtClean="0">
                <a:latin typeface="Tahoma" pitchFamily="34" charset="0"/>
                <a:cs typeface="Tahoma" pitchFamily="34" charset="0"/>
              </a:rPr>
              <a:t>	3. Тестирование  обучающихся общеобразовательных организаций -</a:t>
            </a:r>
          </a:p>
          <a:p>
            <a:pPr marL="0" indent="0" algn="just">
              <a:buNone/>
            </a:pPr>
            <a:r>
              <a:rPr lang="ru-RU" altLang="ru-RU" sz="1800" b="1" dirty="0" err="1" smtClean="0">
                <a:latin typeface="Tahoma" pitchFamily="34" charset="0"/>
                <a:cs typeface="Tahoma" pitchFamily="34" charset="0"/>
              </a:rPr>
              <a:t>Л.И.Саубанова</a:t>
            </a:r>
            <a:r>
              <a:rPr lang="ru-RU" altLang="ru-RU" sz="1800" b="1" dirty="0" smtClean="0">
                <a:latin typeface="Tahoma" pitchFamily="34" charset="0"/>
                <a:cs typeface="Tahoma" pitchFamily="34" charset="0"/>
              </a:rPr>
              <a:t>, начальник отдела общего образования и итоговой аттестации </a:t>
            </a:r>
          </a:p>
          <a:p>
            <a:pPr marL="0" indent="0" algn="just">
              <a:buNone/>
            </a:pPr>
            <a:r>
              <a:rPr lang="ru-RU" altLang="ru-RU" sz="1800" b="1" dirty="0" smtClean="0">
                <a:latin typeface="Tahoma" pitchFamily="34" charset="0"/>
                <a:cs typeface="Tahoma" pitchFamily="34" charset="0"/>
              </a:rPr>
              <a:t>	4. Тестирование обучающихся профессиональных образовательных организаций - </a:t>
            </a:r>
            <a:r>
              <a:rPr lang="ru-RU" altLang="ru-RU" sz="1800" b="1" dirty="0" err="1" smtClean="0">
                <a:latin typeface="Tahoma" pitchFamily="34" charset="0"/>
                <a:cs typeface="Tahoma" pitchFamily="34" charset="0"/>
              </a:rPr>
              <a:t>Л.А.Митрофанова</a:t>
            </a:r>
            <a:r>
              <a:rPr lang="ru-RU" altLang="ru-RU" sz="1800" b="1" dirty="0" smtClean="0">
                <a:latin typeface="Tahoma" pitchFamily="34" charset="0"/>
                <a:cs typeface="Tahoma" pitchFamily="34" charset="0"/>
              </a:rPr>
              <a:t>, начальник отдела развития среднего профессионального образования </a:t>
            </a:r>
          </a:p>
          <a:p>
            <a:pPr marL="0" indent="0" algn="just">
              <a:buNone/>
            </a:pPr>
            <a:r>
              <a:rPr lang="ru-RU" altLang="ru-RU" sz="1800" b="1" dirty="0" smtClean="0">
                <a:latin typeface="Tahoma" pitchFamily="34" charset="0"/>
                <a:cs typeface="Tahoma" pitchFamily="34" charset="0"/>
              </a:rPr>
              <a:t>	5. Тестирование студентов образовательных организаций высшего образования - </a:t>
            </a:r>
            <a:r>
              <a:rPr lang="ru-RU" altLang="ru-RU" sz="1800" b="1" dirty="0" err="1" smtClean="0">
                <a:latin typeface="Tahoma" pitchFamily="34" charset="0"/>
                <a:cs typeface="Tahoma" pitchFamily="34" charset="0"/>
              </a:rPr>
              <a:t>Е.Г.Темников</a:t>
            </a:r>
            <a:r>
              <a:rPr lang="ru-RU" altLang="ru-RU" sz="1800" b="1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ru-RU" altLang="ru-RU" sz="1800" b="1" dirty="0" smtClean="0">
                <a:latin typeface="Tahoma" pitchFamily="34" charset="0"/>
                <a:cs typeface="Tahoma" pitchFamily="34" charset="0"/>
              </a:rPr>
              <a:t>начальник </a:t>
            </a:r>
            <a:r>
              <a:rPr lang="ru-RU" altLang="ru-RU" sz="1800" b="1" dirty="0" smtClean="0">
                <a:latin typeface="Tahoma" pitchFamily="34" charset="0"/>
                <a:cs typeface="Tahoma" pitchFamily="34" charset="0"/>
              </a:rPr>
              <a:t>отдела высшего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8698182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273</Words>
  <Application>Microsoft Office PowerPoint</Application>
  <PresentationFormat>Экран (4:3)</PresentationFormat>
  <Paragraphs>50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5_Тема Office</vt:lpstr>
      <vt:lpstr> </vt:lpstr>
      <vt:lpstr>Сроки проведения</vt:lpstr>
      <vt:lpstr>  Руководителям муниципальных органов управления образованием</vt:lpstr>
      <vt:lpstr>Руководителям профессиональных образовательных организаций, образовательных организаций высшего образования  </vt:lpstr>
      <vt:lpstr>Ответственные от МОиН РТ  за организацию и проведение тестирования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Valeev</dc:creator>
  <cp:lastModifiedBy>Valeev</cp:lastModifiedBy>
  <cp:revision>8</cp:revision>
  <cp:lastPrinted>2018-04-10T07:05:13Z</cp:lastPrinted>
  <dcterms:created xsi:type="dcterms:W3CDTF">2018-04-10T06:10:46Z</dcterms:created>
  <dcterms:modified xsi:type="dcterms:W3CDTF">2018-04-11T06:36:14Z</dcterms:modified>
</cp:coreProperties>
</file>